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353" r:id="rId2"/>
    <p:sldId id="258" r:id="rId3"/>
    <p:sldId id="260" r:id="rId4"/>
    <p:sldId id="292" r:id="rId5"/>
    <p:sldId id="263" r:id="rId6"/>
    <p:sldId id="264" r:id="rId7"/>
    <p:sldId id="265" r:id="rId8"/>
    <p:sldId id="294" r:id="rId9"/>
    <p:sldId id="266" r:id="rId10"/>
    <p:sldId id="267" r:id="rId11"/>
    <p:sldId id="296" r:id="rId12"/>
    <p:sldId id="268" r:id="rId13"/>
    <p:sldId id="297" r:id="rId14"/>
    <p:sldId id="269" r:id="rId15"/>
    <p:sldId id="270" r:id="rId16"/>
    <p:sldId id="298" r:id="rId17"/>
    <p:sldId id="271" r:id="rId18"/>
    <p:sldId id="299" r:id="rId19"/>
    <p:sldId id="272" r:id="rId20"/>
    <p:sldId id="300" r:id="rId21"/>
    <p:sldId id="273" r:id="rId22"/>
    <p:sldId id="301" r:id="rId23"/>
    <p:sldId id="274" r:id="rId24"/>
    <p:sldId id="302" r:id="rId25"/>
    <p:sldId id="275" r:id="rId26"/>
    <p:sldId id="27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CBB26-5339-C7F8-00BC-B97F1A2EE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IN" sz="1600" dirty="0">
                <a:effectLst/>
                <a:latin typeface="Helvetica Neue" panose="02000503000000020004" pitchFamily="2" charset="0"/>
              </a:rPr>
            </a:br>
            <a:r>
              <a:rPr lang="en-IN" sz="54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Kubernetes Container Orchestration Infrastructure Management</a:t>
            </a:r>
            <a:br>
              <a:rPr lang="en-US" sz="5400" dirty="0"/>
            </a:br>
            <a:br>
              <a:rPr lang="en-IN" sz="4000" dirty="0">
                <a:effectLst/>
                <a:latin typeface="Helvetica Neue" panose="02000503000000020004" pitchFamily="2" charset="0"/>
              </a:rPr>
            </a:br>
            <a:br>
              <a:rPr lang="en-IN" sz="1600" dirty="0">
                <a:effectLst/>
                <a:latin typeface="Helvetica Neue" panose="02000503000000020004" pitchFamily="2" charset="0"/>
              </a:rPr>
            </a:br>
            <a:endParaRPr lang="en-IN" sz="1600" dirty="0"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238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Kubernetes Pods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A Pod is the smallest deployable unit in Kubernetes, containing one or more containers.</a:t>
            </a:r>
          </a:p>
          <a:p>
            <a:r>
              <a:rPr lang="en-US" sz="2400"/>
              <a:t>Pods share the same network namespace and storage, allowing containers inside them to communicate seamlessly.</a:t>
            </a:r>
          </a:p>
          <a:p>
            <a:r>
              <a:rPr lang="en-US" sz="2400"/>
              <a:t>Each Pod is assigned a unique IP address, ensuring containers within it can easily interact.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Namespaces,Pods,and</a:t>
            </a:r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 containers</a:t>
            </a:r>
          </a:p>
        </p:txBody>
      </p:sp>
      <p:pic>
        <p:nvPicPr>
          <p:cNvPr id="6" name="Content Placeholder 5" descr="Screenshot_20240918_213359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0290" y="1825625"/>
            <a:ext cx="961199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Kubernetes Deployment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A Deployment in Kubernetes defines how to create and manage Pods running containerized applications.</a:t>
            </a:r>
          </a:p>
          <a:p>
            <a:r>
              <a:rPr lang="en-US" sz="2400"/>
              <a:t>Deployment files (usually in YAML format) specify the container image, number of replicas, and other settings.</a:t>
            </a:r>
          </a:p>
          <a:p>
            <a:r>
              <a:rPr lang="en-US" sz="2400"/>
              <a:t>The Deployment controller monitors the state of Pods and replaces failed Pods to ensure the desired state is maintained.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Creating</a:t>
            </a:r>
            <a:r>
              <a:rPr lang="en-US" sz="2400" dirty="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an nginx deployment </a:t>
            </a:r>
          </a:p>
        </p:txBody>
      </p:sp>
      <p:pic>
        <p:nvPicPr>
          <p:cNvPr id="6" name="Content Placeholder 5" descr="Screenshot_20240918_213411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9297" y="1825626"/>
            <a:ext cx="9188605" cy="418488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Kubernetes Jobs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A Kubernetes Job creates Pods to run specific tasks and ensures they are completed.</a:t>
            </a:r>
          </a:p>
          <a:p>
            <a:r>
              <a:rPr lang="en-US" sz="2400"/>
              <a:t>Jobs are ideal for batch processes, such as data processing or ML model training tasks.</a:t>
            </a:r>
          </a:p>
          <a:p>
            <a:r>
              <a:rPr lang="en-US" sz="2400"/>
              <a:t>The controller recreates Pods in the event of failure to ensure the job is completed successfully.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Kubernetes Custom Resources &amp; Operators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Kubernetes allows creating Custom Resources (CRs) for managing domain-specific applications.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Custom Resources are defined through CRDs (Custom Resource Definitions) and managed like built-in resources.</a:t>
            </a:r>
          </a:p>
          <a:p>
            <a:r>
              <a:rPr lang="en-US" sz="2400"/>
              <a:t>Operators are custom controllers designed to manage the lifecycle of CRs, automating complex workflows.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A Kubernetes custom resource and its interaction with the </a:t>
            </a:r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operator</a:t>
            </a:r>
            <a:endParaRPr lang="en-US" sz="3200" b="1" dirty="0">
              <a:solidFill>
                <a:srgbClr val="0A62E6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6" name="Content Placeholder 5" descr="Screenshot_20240918_213509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365" y="1825625"/>
            <a:ext cx="925131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Kubernetes Services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Services in Kubernetes expose a group of Pods as a single network endpoint.</a:t>
            </a:r>
          </a:p>
          <a:p>
            <a:r>
              <a:rPr lang="en-US" sz="2400" dirty="0"/>
              <a:t>They provide load balancing and ensure that traffic is routed to the correct set of Pods.</a:t>
            </a:r>
          </a:p>
          <a:p>
            <a:r>
              <a:rPr lang="en-US" sz="2400" dirty="0"/>
              <a:t>There are several types of services, including </a:t>
            </a:r>
            <a:r>
              <a:rPr lang="en-US" sz="2400" dirty="0" err="1"/>
              <a:t>ClusterIP</a:t>
            </a:r>
            <a:r>
              <a:rPr lang="en-US" sz="2400" dirty="0"/>
              <a:t> (internal communication), </a:t>
            </a:r>
            <a:r>
              <a:rPr lang="en-US" sz="2400" dirty="0" err="1"/>
              <a:t>NodePort</a:t>
            </a:r>
            <a:r>
              <a:rPr lang="en-US" sz="2400" dirty="0"/>
              <a:t>, and </a:t>
            </a:r>
            <a:r>
              <a:rPr lang="en-US" sz="2400" dirty="0" err="1"/>
              <a:t>LoadBalancer</a:t>
            </a:r>
            <a:r>
              <a:rPr lang="en-US" sz="2400" dirty="0"/>
              <a:t> (external access).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Accessing a Kubernetes </a:t>
            </a:r>
            <a:r>
              <a:rPr lang="en-IN" alt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S</a:t>
            </a:r>
            <a:r>
              <a:rPr lang="en-US" sz="3200" b="1" dirty="0" err="1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ervice</a:t>
            </a:r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 via </a:t>
            </a:r>
            <a:r>
              <a:rPr lang="en-US" sz="3200" b="1" dirty="0" err="1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NodePort</a:t>
            </a:r>
            <a:endParaRPr lang="en-US" sz="3200" b="1" dirty="0">
              <a:solidFill>
                <a:srgbClr val="0A62E6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6" name="Content Placeholder 5" descr="Screenshot_20240918_213554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1135" y="1495425"/>
            <a:ext cx="9270365" cy="468185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Kubernetes Networking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Kubernetes provides a flat, private network for communication between Pods across the cluster.</a:t>
            </a:r>
          </a:p>
          <a:p>
            <a:r>
              <a:rPr lang="en-US" sz="2400"/>
              <a:t>Each Pod and node in the cluster is assigned a unique IP address for seamless communication.</a:t>
            </a:r>
          </a:p>
          <a:p>
            <a:r>
              <a:rPr lang="en-US" sz="2400"/>
              <a:t>To expose services externally, Kubernetes supports NodePort, LoadBalancer, and Ingress for routing traffic to services.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Introduction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Kubernetes is an open-source container orchestration platform, crucial for scalable ML platforms.</a:t>
            </a:r>
          </a:p>
          <a:p>
            <a:r>
              <a:rPr lang="en-US" sz="2400" dirty="0"/>
              <a:t>It enables organizations to deploy and manage machine learning workloads at scale, ensuring high availability, scalability, and optimal resource utilization.</a:t>
            </a:r>
          </a:p>
          <a:p>
            <a:r>
              <a:rPr lang="en-US" sz="2400" dirty="0"/>
              <a:t>In this chapter, we will explore Kubernetes' core concepts and components that form the foundation of ML infrastructure.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Accessing a Kubernetes service via Ingress</a:t>
            </a:r>
          </a:p>
        </p:txBody>
      </p:sp>
      <p:pic>
        <p:nvPicPr>
          <p:cNvPr id="6" name="Content Placeholder 5" descr="Screenshot_20240918_213608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840" y="1527810"/>
            <a:ext cx="9119235" cy="464947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Istio and Service Mesh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Istio is an open-source service mesh that manages traffic between microservices in Kubernetes clusters.</a:t>
            </a:r>
          </a:p>
          <a:p>
            <a:r>
              <a:rPr lang="en-US" sz="2400"/>
              <a:t>It provides features like load balancing, traffic routing, and service-to-service authentication.</a:t>
            </a:r>
          </a:p>
          <a:p>
            <a:r>
              <a:rPr lang="en-US" sz="2400"/>
              <a:t>Istio’s sidecar proxy (Envoy) intercepts and manages traffic to and from Pods, enabling efficient network traffic control.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Istio architecture </a:t>
            </a:r>
          </a:p>
        </p:txBody>
      </p:sp>
      <p:pic>
        <p:nvPicPr>
          <p:cNvPr id="6" name="Content Placeholder 5" descr="Screenshot_20240918_213639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4140" y="1527810"/>
            <a:ext cx="9517380" cy="464947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Kubernetes Security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Security in Kubernetes includes network security, API authentication, and access control.</a:t>
            </a:r>
          </a:p>
          <a:p>
            <a:r>
              <a:rPr lang="en-US" sz="2400"/>
              <a:t>Kubernetes supports multiple authentication methods, including client certificates, HTTP basic authentication, and OpenID Connect.</a:t>
            </a:r>
          </a:p>
          <a:p>
            <a:r>
              <a:rPr lang="en-US" sz="2400"/>
              <a:t>Role-Based Access Control (RBAC) governs permissions at the user, namespace, or cluster level.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Role versus </a:t>
            </a:r>
            <a:r>
              <a:rPr lang="en-US" sz="3200" b="1" dirty="0" err="1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ClusterRole</a:t>
            </a:r>
            <a:endParaRPr lang="en-US" sz="3200" b="1" dirty="0">
              <a:solidFill>
                <a:srgbClr val="0A62E6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6" name="Content Placeholder 5" descr="Screenshot_20240918_213653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1465" y="1379220"/>
            <a:ext cx="9090025" cy="479806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Kubernetes Secrets Management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Kubernetes Secrets store sensitive information such as passwords, tokens, and API keys.</a:t>
            </a:r>
          </a:p>
          <a:p>
            <a:r>
              <a:rPr lang="en-US" sz="2400"/>
              <a:t>Secrets can be injected into Pods via environment variables or mounted as files within the container.</a:t>
            </a:r>
          </a:p>
          <a:p>
            <a:r>
              <a:rPr lang="en-US" sz="2400"/>
              <a:t>By default, Secrets are stored unencrypted, but encryption at rest can be enabled for additional security.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Conclusion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Kubernetes provides a scalable, flexible infrastructure for running containerized ML workloads.</a:t>
            </a:r>
          </a:p>
          <a:p>
            <a:r>
              <a:rPr lang="en-US" sz="2400"/>
              <a:t>With its core features like Pods, Deployments, Services, and networking, Kubernetes ensures seamless orchestration and management of ML environments.</a:t>
            </a:r>
          </a:p>
          <a:p>
            <a:r>
              <a:rPr lang="en-US" sz="2400"/>
              <a:t>Advanced features like Istio and Operators further extend Kubernetes’ capabilities, making it ideal for modern ML and microservices architectures.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Containers 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Containers are isolated environments that package software and its dependencies for consistent deployment.</a:t>
            </a:r>
          </a:p>
          <a:p>
            <a:r>
              <a:rPr lang="en-US" sz="2400" dirty="0"/>
              <a:t>Containers are more lightweight and portable compared to virtual machines as they share the same OS kernel.</a:t>
            </a:r>
          </a:p>
          <a:p>
            <a:r>
              <a:rPr lang="en-US" sz="2400" dirty="0"/>
              <a:t>Popularized by Docker, containers are now the standard for deploying applications in microservices architectures.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The differences between bare metal, virtualized, and container deployment</a:t>
            </a:r>
          </a:p>
        </p:txBody>
      </p:sp>
      <p:pic>
        <p:nvPicPr>
          <p:cNvPr id="6" name="Content Placeholder 5" descr="Screenshot_20240918_213333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9530" y="1581150"/>
            <a:ext cx="9551670" cy="45961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Docker and Container Images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Containers are packaged as Docker images, containing all necessary files for running an application.</a:t>
            </a:r>
          </a:p>
          <a:p>
            <a:r>
              <a:rPr lang="en-US" sz="2400"/>
              <a:t>A Dockerfile specifies how to build a container image with commands to install dependencies and run applications.</a:t>
            </a:r>
          </a:p>
          <a:p>
            <a:r>
              <a:rPr lang="en-US" sz="2400"/>
              <a:t>Docker images can be built, shared, and executed in any container runtime.</a:t>
            </a:r>
          </a:p>
          <a:p>
            <a:r>
              <a:rPr lang="en-US" sz="2400"/>
              <a:t>Example: Sample Dockerfile for setting up Python-based ML environment with Ubuntu.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Introduction to Kubernetes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Kubernetes, also known as K8s, is an open-source system for automating container management at scale.</a:t>
            </a:r>
          </a:p>
          <a:p>
            <a:r>
              <a:rPr lang="en-US" sz="2400"/>
              <a:t>It was designed to handle the complexity of managing hundreds or thousands of containers across clusters of servers.</a:t>
            </a:r>
          </a:p>
          <a:p>
            <a:r>
              <a:rPr lang="en-US" sz="2400"/>
              <a:t>Kubernetes provides built-in mechanisms for self-healing, scaling, and updating containerized applications.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Core Concepts of Kubernetes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Kubernetes operates using a master node (control plane) and multiple worker nodes.</a:t>
            </a:r>
          </a:p>
          <a:p>
            <a:r>
              <a:rPr lang="en-US" sz="2400"/>
              <a:t>The control plane handles tasks such as scheduling, state management, and communication between nodes.</a:t>
            </a:r>
          </a:p>
          <a:p>
            <a:r>
              <a:rPr lang="en-US" sz="2400"/>
              <a:t>Key components of the control plane include the API server, scheduler, controller, and etcd (data store).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Kubernetes</a:t>
            </a:r>
            <a:r>
              <a:rPr lang="en-US" sz="2400" dirty="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architecture</a:t>
            </a:r>
          </a:p>
        </p:txBody>
      </p:sp>
      <p:pic>
        <p:nvPicPr>
          <p:cNvPr id="8" name="Content Placeholder 7" descr="Screenshot_20240918_213343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1640"/>
            <a:ext cx="10515600" cy="40570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Kubernetes Namespaces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/>
              <a:t>Namespaces provide a logical separation of resources within a Kubernetes cluster.</a:t>
            </a:r>
          </a:p>
          <a:p>
            <a:r>
              <a:rPr lang="en-US" sz="2400"/>
              <a:t>They allow different teams or applications to share a cluster without resource conflicts.</a:t>
            </a:r>
          </a:p>
          <a:p>
            <a:r>
              <a:rPr lang="en-US" sz="2400"/>
              <a:t>Namespaces also facilitate the use of quotas, limiting CPU and memory usage for specific environments.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934</Words>
  <Application>Microsoft Macintosh PowerPoint</Application>
  <PresentationFormat>Widescreen</PresentationFormat>
  <Paragraphs>75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Helvetica Neue</vt:lpstr>
      <vt:lpstr>Office Theme</vt:lpstr>
      <vt:lpstr> Kubernetes Container Orchestration Infrastructure Management   </vt:lpstr>
      <vt:lpstr>Introduction</vt:lpstr>
      <vt:lpstr>Containers Overview</vt:lpstr>
      <vt:lpstr>The differences between bare metal, virtualized, and container deployment</vt:lpstr>
      <vt:lpstr>Docker and Container Images</vt:lpstr>
      <vt:lpstr>Introduction to Kubernetes</vt:lpstr>
      <vt:lpstr> Core Concepts of Kubernetes</vt:lpstr>
      <vt:lpstr>Kubernetes architecture</vt:lpstr>
      <vt:lpstr> Kubernetes Namespaces</vt:lpstr>
      <vt:lpstr>Kubernetes Pods</vt:lpstr>
      <vt:lpstr>Namespaces,Pods,and containers</vt:lpstr>
      <vt:lpstr>Kubernetes Deployment</vt:lpstr>
      <vt:lpstr>Creating an nginx deployment </vt:lpstr>
      <vt:lpstr>Kubernetes Jobs</vt:lpstr>
      <vt:lpstr>Kubernetes Custom Resources &amp; Operators</vt:lpstr>
      <vt:lpstr>A Kubernetes custom resource and its interaction with the operator</vt:lpstr>
      <vt:lpstr>Kubernetes Services</vt:lpstr>
      <vt:lpstr>Accessing a Kubernetes Service via NodePort</vt:lpstr>
      <vt:lpstr>Kubernetes Networking</vt:lpstr>
      <vt:lpstr>Accessing a Kubernetes service via Ingress</vt:lpstr>
      <vt:lpstr>Istio and Service Mesh</vt:lpstr>
      <vt:lpstr>Istio architecture </vt:lpstr>
      <vt:lpstr>Kubernetes Security</vt:lpstr>
      <vt:lpstr>Role versus ClusterRole</vt:lpstr>
      <vt:lpstr> Kubernetes Secrets Management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SIVAKUMAR BN</dc:creator>
  <cp:lastModifiedBy>Microsoft Office User</cp:lastModifiedBy>
  <cp:revision>8</cp:revision>
  <dcterms:created xsi:type="dcterms:W3CDTF">2024-09-21T05:21:00Z</dcterms:created>
  <dcterms:modified xsi:type="dcterms:W3CDTF">2024-10-26T16:12:26Z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A568E7A26BD64ADEAFE99CFC85A8F73F_12</vt:lpwstr>
  </property>
  <property fmtid="{D5CDD505-2E9C-101B-9397-08002B2CF9AE}" pid="3" name="KSOProductBuildVer">
    <vt:lpwstr>1033-12.2.0.18283</vt:lpwstr>
  </property>
</Properties>
</file>

<file path=docProps/thumbnail.jpeg>
</file>